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7010400" cy="92964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73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DE1A3-56D8-41C4-8328-0C0EED66769C}" type="datetimeFigureOut">
              <a:rPr lang="de-DE" smtClean="0"/>
              <a:pPr/>
              <a:t>12.06.2009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AA481-6C6D-4DB8-8C7E-9A555E85F4CA}" type="slidenum">
              <a:rPr lang="de-CH" smtClean="0"/>
              <a:pPr/>
              <a:t>‹#›</a:t>
            </a:fld>
            <a:endParaRPr lang="de-C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DE1A3-56D8-41C4-8328-0C0EED66769C}" type="datetimeFigureOut">
              <a:rPr lang="de-DE" smtClean="0"/>
              <a:pPr/>
              <a:t>12.06.2009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AA481-6C6D-4DB8-8C7E-9A555E85F4CA}" type="slidenum">
              <a:rPr lang="de-CH" smtClean="0"/>
              <a:pPr/>
              <a:t>‹#›</a:t>
            </a:fld>
            <a:endParaRPr lang="de-C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DE1A3-56D8-41C4-8328-0C0EED66769C}" type="datetimeFigureOut">
              <a:rPr lang="de-DE" smtClean="0"/>
              <a:pPr/>
              <a:t>12.06.2009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AA481-6C6D-4DB8-8C7E-9A555E85F4CA}" type="slidenum">
              <a:rPr lang="de-CH" smtClean="0"/>
              <a:pPr/>
              <a:t>‹#›</a:t>
            </a:fld>
            <a:endParaRPr lang="de-C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DE1A3-56D8-41C4-8328-0C0EED66769C}" type="datetimeFigureOut">
              <a:rPr lang="de-DE" smtClean="0"/>
              <a:pPr/>
              <a:t>12.06.2009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AA481-6C6D-4DB8-8C7E-9A555E85F4CA}" type="slidenum">
              <a:rPr lang="de-CH" smtClean="0"/>
              <a:pPr/>
              <a:t>‹#›</a:t>
            </a:fld>
            <a:endParaRPr lang="de-C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DE1A3-56D8-41C4-8328-0C0EED66769C}" type="datetimeFigureOut">
              <a:rPr lang="de-DE" smtClean="0"/>
              <a:pPr/>
              <a:t>12.06.2009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AA481-6C6D-4DB8-8C7E-9A555E85F4CA}" type="slidenum">
              <a:rPr lang="de-CH" smtClean="0"/>
              <a:pPr/>
              <a:t>‹#›</a:t>
            </a:fld>
            <a:endParaRPr lang="de-C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DE1A3-56D8-41C4-8328-0C0EED66769C}" type="datetimeFigureOut">
              <a:rPr lang="de-DE" smtClean="0"/>
              <a:pPr/>
              <a:t>12.06.2009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AA481-6C6D-4DB8-8C7E-9A555E85F4CA}" type="slidenum">
              <a:rPr lang="de-CH" smtClean="0"/>
              <a:pPr/>
              <a:t>‹#›</a:t>
            </a:fld>
            <a:endParaRPr lang="de-C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DE1A3-56D8-41C4-8328-0C0EED66769C}" type="datetimeFigureOut">
              <a:rPr lang="de-DE" smtClean="0"/>
              <a:pPr/>
              <a:t>12.06.2009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AA481-6C6D-4DB8-8C7E-9A555E85F4CA}" type="slidenum">
              <a:rPr lang="de-CH" smtClean="0"/>
              <a:pPr/>
              <a:t>‹#›</a:t>
            </a:fld>
            <a:endParaRPr lang="de-C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DE1A3-56D8-41C4-8328-0C0EED66769C}" type="datetimeFigureOut">
              <a:rPr lang="de-DE" smtClean="0"/>
              <a:pPr/>
              <a:t>12.06.2009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AA481-6C6D-4DB8-8C7E-9A555E85F4CA}" type="slidenum">
              <a:rPr lang="de-CH" smtClean="0"/>
              <a:pPr/>
              <a:t>‹#›</a:t>
            </a:fld>
            <a:endParaRPr lang="de-C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DE1A3-56D8-41C4-8328-0C0EED66769C}" type="datetimeFigureOut">
              <a:rPr lang="de-DE" smtClean="0"/>
              <a:pPr/>
              <a:t>12.06.2009</a:t>
            </a:fld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AA481-6C6D-4DB8-8C7E-9A555E85F4CA}" type="slidenum">
              <a:rPr lang="de-CH" smtClean="0"/>
              <a:pPr/>
              <a:t>‹#›</a:t>
            </a:fld>
            <a:endParaRPr lang="de-C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DE1A3-56D8-41C4-8328-0C0EED66769C}" type="datetimeFigureOut">
              <a:rPr lang="de-DE" smtClean="0"/>
              <a:pPr/>
              <a:t>12.06.2009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AA481-6C6D-4DB8-8C7E-9A555E85F4CA}" type="slidenum">
              <a:rPr lang="de-CH" smtClean="0"/>
              <a:pPr/>
              <a:t>‹#›</a:t>
            </a:fld>
            <a:endParaRPr lang="de-C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DE1A3-56D8-41C4-8328-0C0EED66769C}" type="datetimeFigureOut">
              <a:rPr lang="de-DE" smtClean="0"/>
              <a:pPr/>
              <a:t>12.06.2009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AA481-6C6D-4DB8-8C7E-9A555E85F4CA}" type="slidenum">
              <a:rPr lang="de-CH" smtClean="0"/>
              <a:pPr/>
              <a:t>‹#›</a:t>
            </a:fld>
            <a:endParaRPr lang="de-C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BDE1A3-56D8-41C4-8328-0C0EED66769C}" type="datetimeFigureOut">
              <a:rPr lang="de-DE" smtClean="0"/>
              <a:pPr/>
              <a:t>12.06.2009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4AA481-6C6D-4DB8-8C7E-9A555E85F4CA}" type="slidenum">
              <a:rPr lang="de-CH" smtClean="0"/>
              <a:pPr/>
              <a:t>‹#›</a:t>
            </a:fld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428596" y="214290"/>
            <a:ext cx="8429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Handout to Virtual Solar Observatory (VSO) for Dummies</a:t>
            </a:r>
            <a:endParaRPr lang="de-CH" sz="1600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071802" y="3143248"/>
            <a:ext cx="5286412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Courier New" pitchFamily="49" charset="0"/>
              </a:rPr>
              <a:t>Demo</a:t>
            </a:r>
            <a:r>
              <a:rPr kumimoji="0" lang="en-US" sz="1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Courier New" pitchFamily="49" charset="0"/>
              </a:rPr>
              <a:t> Script (SSW/IDL)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urier New" pitchFamily="49" charset="0"/>
              <a:ea typeface="Calibri" pitchFamily="34" charset="0"/>
              <a:cs typeface="Courier New" pitchFamily="49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eit_file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=</a:t>
            </a: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vso_files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('25-jan-2007 06:50', inst='</a:t>
            </a: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eit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')</a:t>
            </a:r>
            <a:endParaRPr kumimoji="0" lang="de-CH" sz="1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euvi_file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=</a:t>
            </a: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vso_files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('25-jan-2007 06:50', inst='</a:t>
            </a: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euvi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')</a:t>
            </a:r>
            <a:endParaRPr kumimoji="0" lang="de-CH" sz="1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de-CH" sz="1000" b="1" dirty="0">
              <a:solidFill>
                <a:srgbClr val="C00000"/>
              </a:solidFill>
              <a:latin typeface="Courier New" pitchFamily="49" charset="0"/>
              <a:ea typeface="Calibri" pitchFamily="34" charset="0"/>
              <a:cs typeface="Courier New" pitchFamily="49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vso_prep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, '</a:t>
            </a: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eit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', </a:t>
            </a: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eit_file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, out='</a:t>
            </a: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eit.fits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'</a:t>
            </a:r>
            <a:endParaRPr kumimoji="0" lang="de-CH" sz="1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b="1" dirty="0" err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vso_prep</a:t>
            </a:r>
            <a:r>
              <a:rPr lang="en-US" sz="10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, '</a:t>
            </a:r>
            <a:r>
              <a:rPr lang="en-US" sz="1000" b="1" dirty="0" err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euvi</a:t>
            </a:r>
            <a:r>
              <a:rPr lang="en-US" sz="10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', </a:t>
            </a:r>
            <a:r>
              <a:rPr lang="en-US" sz="1000" b="1" dirty="0" err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euvi_file</a:t>
            </a:r>
            <a:r>
              <a:rPr lang="en-US" sz="10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, out='</a:t>
            </a:r>
            <a:r>
              <a:rPr lang="en-US" sz="1000" b="1" dirty="0" err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euvi.fits</a:t>
            </a:r>
            <a:r>
              <a:rPr lang="en-US" sz="10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',/</a:t>
            </a:r>
            <a:r>
              <a:rPr lang="en-US" sz="1000" b="1" dirty="0" err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roll_correct</a:t>
            </a:r>
            <a:endParaRPr lang="en-US" sz="1000" b="1" dirty="0" smtClean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vso_prep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, '</a:t>
            </a: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rhessi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', out='</a:t>
            </a: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rhessi.fits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', $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  </a:t>
            </a: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im_time_interval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=['25-jan-2007 06:53:44.000', $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  '25-jan-2007 06:57:40.000'], </a:t>
            </a: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image_alg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='clean', $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  </a:t>
            </a: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im_energy_binning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=[6,12]</a:t>
            </a:r>
            <a:endParaRPr kumimoji="0" lang="de-CH" sz="1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1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urier New" pitchFamily="49" charset="0"/>
              <a:ea typeface="Calibri" pitchFamily="34" charset="0"/>
              <a:cs typeface="Courier New" pitchFamily="49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eit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=</a:t>
            </a: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obj_new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('</a:t>
            </a: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eit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') &amp; </a:t>
            </a: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eit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-&gt;read, '</a:t>
            </a: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eit.fits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'</a:t>
            </a:r>
            <a:endParaRPr kumimoji="0" lang="de-CH" sz="1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euvi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=</a:t>
            </a: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obj_new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('</a:t>
            </a: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euvi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') &amp; </a:t>
            </a: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euvi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-&gt;read, '</a:t>
            </a: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euvi.fits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'</a:t>
            </a:r>
            <a:endParaRPr kumimoji="0" lang="de-CH" sz="1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b="1" dirty="0" err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rhessi</a:t>
            </a:r>
            <a:r>
              <a:rPr lang="en-US" sz="10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en-US" sz="1000" b="1" dirty="0" err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obj_new</a:t>
            </a:r>
            <a:r>
              <a:rPr lang="en-US" sz="10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('</a:t>
            </a:r>
            <a:r>
              <a:rPr lang="en-US" sz="1000" b="1" dirty="0" err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rhessi</a:t>
            </a:r>
            <a:r>
              <a:rPr lang="en-US" sz="10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') &amp; </a:t>
            </a:r>
            <a:r>
              <a:rPr lang="en-US" sz="1000" b="1" dirty="0" err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rhessi</a:t>
            </a:r>
            <a:r>
              <a:rPr lang="en-US" sz="10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-&gt;read, '</a:t>
            </a:r>
            <a:r>
              <a:rPr lang="en-US" sz="1000" b="1" dirty="0" err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rhessi.fits</a:t>
            </a:r>
            <a:r>
              <a:rPr lang="en-US" sz="10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'</a:t>
            </a:r>
            <a:endParaRPr kumimoji="0" lang="de-CH" sz="1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rhessi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-&gt; </a:t>
            </a: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plotman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,</a:t>
            </a:r>
            <a:r>
              <a:rPr kumimoji="0" lang="en-US" sz="10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 </a:t>
            </a:r>
            <a:r>
              <a:rPr kumimoji="0" lang="en-US" sz="1000" b="1" i="0" u="none" strike="noStrike" cap="none" normalizeH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plotman_obj</a:t>
            </a:r>
            <a:r>
              <a:rPr kumimoji="0" lang="en-US" sz="10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=p</a:t>
            </a:r>
            <a:endParaRPr kumimoji="0" lang="de-CH" sz="1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b="1" dirty="0" err="1" smtClean="0">
                <a:solidFill>
                  <a:srgbClr val="C00000"/>
                </a:solidFill>
                <a:latin typeface="Courier New" pitchFamily="49" charset="0"/>
                <a:ea typeface="Calibri" pitchFamily="34" charset="0"/>
                <a:cs typeface="Courier New" pitchFamily="49" charset="0"/>
              </a:rPr>
              <a:t>e</a:t>
            </a: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it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   -&gt; </a:t>
            </a: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plotman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, </a:t>
            </a:r>
            <a:r>
              <a:rPr lang="en-US" sz="1000" b="1" dirty="0" err="1" smtClean="0">
                <a:solidFill>
                  <a:srgbClr val="C00000"/>
                </a:solidFill>
                <a:latin typeface="Courier New" pitchFamily="49" charset="0"/>
                <a:ea typeface="Calibri" pitchFamily="34" charset="0"/>
                <a:cs typeface="Courier New" pitchFamily="49" charset="0"/>
              </a:rPr>
              <a:t>plotman_obj</a:t>
            </a:r>
            <a:r>
              <a:rPr lang="en-US" sz="1000" b="1" dirty="0" smtClean="0">
                <a:solidFill>
                  <a:srgbClr val="C00000"/>
                </a:solidFill>
                <a:latin typeface="Courier New" pitchFamily="49" charset="0"/>
                <a:ea typeface="Calibri" pitchFamily="34" charset="0"/>
                <a:cs typeface="Courier New" pitchFamily="49" charset="0"/>
              </a:rPr>
              <a:t>=p</a:t>
            </a: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b="1" dirty="0" err="1" smtClean="0">
                <a:solidFill>
                  <a:srgbClr val="C00000"/>
                </a:solidFill>
                <a:latin typeface="Courier New" pitchFamily="49" charset="0"/>
                <a:ea typeface="Calibri" pitchFamily="34" charset="0"/>
                <a:cs typeface="Courier New" pitchFamily="49" charset="0"/>
              </a:rPr>
              <a:t>e</a:t>
            </a: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uvi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  -&gt; </a:t>
            </a: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plotman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, </a:t>
            </a:r>
            <a:r>
              <a:rPr lang="en-US" sz="1000" b="1" dirty="0" err="1" smtClean="0">
                <a:solidFill>
                  <a:srgbClr val="C00000"/>
                </a:solidFill>
                <a:latin typeface="Courier New" pitchFamily="49" charset="0"/>
                <a:ea typeface="Calibri" pitchFamily="34" charset="0"/>
                <a:cs typeface="Courier New" pitchFamily="49" charset="0"/>
              </a:rPr>
              <a:t>plotman_obj</a:t>
            </a:r>
            <a:r>
              <a:rPr lang="en-US" sz="1000" b="1" dirty="0" smtClean="0">
                <a:solidFill>
                  <a:srgbClr val="C00000"/>
                </a:solidFill>
                <a:latin typeface="Courier New" pitchFamily="49" charset="0"/>
                <a:ea typeface="Calibri" pitchFamily="34" charset="0"/>
                <a:cs typeface="Courier New" pitchFamily="49" charset="0"/>
              </a:rPr>
              <a:t>=p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428992" y="1428736"/>
            <a:ext cx="4742004" cy="738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200" b="1" dirty="0" smtClean="0"/>
              <a:t>Useful Links</a:t>
            </a:r>
          </a:p>
          <a:p>
            <a:r>
              <a:rPr lang="en-US" sz="1000" i="1" dirty="0" smtClean="0"/>
              <a:t>SSW: </a:t>
            </a:r>
            <a:r>
              <a:rPr lang="en-US" sz="1000" dirty="0" smtClean="0"/>
              <a:t>http</a:t>
            </a:r>
            <a:r>
              <a:rPr lang="en-US" sz="1000" dirty="0"/>
              <a:t>://www.lmsal.com/solarsoft/</a:t>
            </a:r>
            <a:endParaRPr lang="de-CH" sz="1000" dirty="0"/>
          </a:p>
          <a:p>
            <a:r>
              <a:rPr lang="en-US" sz="1000" i="1" dirty="0" smtClean="0"/>
              <a:t>PLOTMAN:  </a:t>
            </a:r>
            <a:r>
              <a:rPr lang="en-US" sz="1000" dirty="0"/>
              <a:t>http://hesperia.gsfc.nasa.gov/ssw/gen/idl/plotman/doc/plotman_help.htm</a:t>
            </a:r>
            <a:endParaRPr lang="de-CH" sz="1000" dirty="0"/>
          </a:p>
          <a:p>
            <a:r>
              <a:rPr lang="en-US" sz="1000" i="1" dirty="0"/>
              <a:t>VSO &amp; </a:t>
            </a:r>
            <a:r>
              <a:rPr lang="en-US" sz="1000" i="1" dirty="0" err="1" smtClean="0"/>
              <a:t>PrepServer</a:t>
            </a:r>
            <a:r>
              <a:rPr lang="en-US" sz="1000" i="1" dirty="0" smtClean="0"/>
              <a:t>: </a:t>
            </a:r>
            <a:r>
              <a:rPr lang="en-US" sz="1000" dirty="0"/>
              <a:t>http://hesperia.gsfc.nasa.gov/ssw/gen/idl/interfaces/vso/doc</a:t>
            </a:r>
            <a:r>
              <a:rPr lang="en-US" sz="1000" dirty="0" smtClean="0"/>
              <a:t>/</a:t>
            </a:r>
            <a:endParaRPr lang="de-CH" sz="1000" dirty="0"/>
          </a:p>
        </p:txBody>
      </p:sp>
      <p:sp>
        <p:nvSpPr>
          <p:cNvPr id="17" name="Textfeld 16"/>
          <p:cNvSpPr txBox="1"/>
          <p:nvPr/>
        </p:nvSpPr>
        <p:spPr>
          <a:xfrm>
            <a:off x="3428992" y="2357430"/>
            <a:ext cx="3421129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CH" sz="1200" b="1" dirty="0" smtClean="0"/>
              <a:t>Contact Information</a:t>
            </a:r>
          </a:p>
          <a:p>
            <a:r>
              <a:rPr lang="de-CH" sz="1000" i="1" dirty="0" smtClean="0"/>
              <a:t>Presenter: </a:t>
            </a:r>
            <a:r>
              <a:rPr lang="de-CH" sz="1000" dirty="0" smtClean="0"/>
              <a:t>Richard A. Schwartz – richard.a.schwartz@nasa.gov</a:t>
            </a:r>
          </a:p>
          <a:p>
            <a:r>
              <a:rPr lang="de-CH" sz="1000" i="1" dirty="0" smtClean="0"/>
              <a:t>Prime </a:t>
            </a:r>
            <a:r>
              <a:rPr lang="de-CH" sz="1000" i="1" dirty="0" err="1" smtClean="0"/>
              <a:t>Author</a:t>
            </a:r>
            <a:r>
              <a:rPr lang="de-CH" sz="1000" i="1" dirty="0" smtClean="0"/>
              <a:t>: </a:t>
            </a:r>
            <a:r>
              <a:rPr lang="de-CH" sz="1000" dirty="0" smtClean="0"/>
              <a:t>Laszlo  I. Etesi – laszlo.etesi@nasa.gov</a:t>
            </a:r>
            <a:endParaRPr lang="de-CH" sz="1000" dirty="0"/>
          </a:p>
        </p:txBody>
      </p:sp>
      <p:sp>
        <p:nvSpPr>
          <p:cNvPr id="20" name="Textfeld 19"/>
          <p:cNvSpPr txBox="1"/>
          <p:nvPr/>
        </p:nvSpPr>
        <p:spPr>
          <a:xfrm>
            <a:off x="428596" y="642918"/>
            <a:ext cx="8358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We report on our activities to integrate VSO search and retrieval capabilities into standard data access, display, and analysis tools.</a:t>
            </a:r>
            <a:endParaRPr lang="en-US" sz="1400" dirty="0"/>
          </a:p>
        </p:txBody>
      </p:sp>
      <p:sp>
        <p:nvSpPr>
          <p:cNvPr id="21" name="Geschweifte Klammer rechts 20"/>
          <p:cNvSpPr/>
          <p:nvPr/>
        </p:nvSpPr>
        <p:spPr>
          <a:xfrm>
            <a:off x="8001024" y="3571876"/>
            <a:ext cx="214314" cy="35719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2" name="Geschweifte Klammer rechts 21"/>
          <p:cNvSpPr/>
          <p:nvPr/>
        </p:nvSpPr>
        <p:spPr>
          <a:xfrm>
            <a:off x="8001024" y="4071942"/>
            <a:ext cx="214314" cy="785818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3" name="Geschweifte Klammer rechts 22"/>
          <p:cNvSpPr/>
          <p:nvPr/>
        </p:nvSpPr>
        <p:spPr>
          <a:xfrm>
            <a:off x="8001024" y="5000636"/>
            <a:ext cx="214314" cy="1143008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5" name="Textfeld 24"/>
          <p:cNvSpPr txBox="1"/>
          <p:nvPr/>
        </p:nvSpPr>
        <p:spPr>
          <a:xfrm>
            <a:off x="8143900" y="3643314"/>
            <a:ext cx="5357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000" dirty="0" smtClean="0"/>
              <a:t>Search</a:t>
            </a:r>
            <a:endParaRPr lang="de-CH" sz="1000" dirty="0"/>
          </a:p>
        </p:txBody>
      </p:sp>
      <p:sp>
        <p:nvSpPr>
          <p:cNvPr id="26" name="Textfeld 25"/>
          <p:cNvSpPr txBox="1"/>
          <p:nvPr/>
        </p:nvSpPr>
        <p:spPr>
          <a:xfrm>
            <a:off x="8143900" y="4357694"/>
            <a:ext cx="7954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000" dirty="0" err="1" smtClean="0"/>
              <a:t>Pre-process</a:t>
            </a:r>
            <a:endParaRPr lang="de-CH" sz="1000" dirty="0"/>
          </a:p>
        </p:txBody>
      </p:sp>
      <p:sp>
        <p:nvSpPr>
          <p:cNvPr id="27" name="Textfeld 26"/>
          <p:cNvSpPr txBox="1"/>
          <p:nvPr/>
        </p:nvSpPr>
        <p:spPr>
          <a:xfrm>
            <a:off x="8215338" y="5429264"/>
            <a:ext cx="38985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000" dirty="0" smtClean="0"/>
              <a:t>Plot</a:t>
            </a:r>
            <a:endParaRPr lang="de-CH" sz="1000" dirty="0"/>
          </a:p>
        </p:txBody>
      </p:sp>
      <p:sp>
        <p:nvSpPr>
          <p:cNvPr id="35" name="TextBox 34"/>
          <p:cNvSpPr txBox="1"/>
          <p:nvPr/>
        </p:nvSpPr>
        <p:spPr>
          <a:xfrm>
            <a:off x="642910" y="1428736"/>
            <a:ext cx="2643206" cy="443198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b="1" dirty="0" smtClean="0"/>
              <a:t>Components</a:t>
            </a:r>
            <a:endParaRPr lang="en-US" dirty="0" smtClean="0"/>
          </a:p>
          <a:p>
            <a:endParaRPr lang="en-US" sz="1000" b="1" dirty="0" smtClean="0"/>
          </a:p>
          <a:p>
            <a:r>
              <a:rPr lang="en-US" sz="1000" b="1" dirty="0" smtClean="0"/>
              <a:t>IDL VSO client – IDL client that can search the Virtual Solar Observatory for solar data.</a:t>
            </a:r>
          </a:p>
          <a:p>
            <a:endParaRPr lang="en-US" sz="1000" dirty="0" smtClean="0"/>
          </a:p>
          <a:p>
            <a:pPr lvl="1"/>
            <a:r>
              <a:rPr lang="en-US" sz="1000" dirty="0" smtClean="0"/>
              <a:t>An IDL utility that provides convenient, simplified access to the VSO, while offering advanced search capabilities to proficient users.</a:t>
            </a:r>
          </a:p>
          <a:p>
            <a:endParaRPr lang="en-US" sz="1000" dirty="0" smtClean="0"/>
          </a:p>
          <a:p>
            <a:r>
              <a:rPr lang="en-US" sz="1000" b="1" dirty="0" smtClean="0"/>
              <a:t>PrepServer – a remote, stand-alone server that pre-processes raw solar data.</a:t>
            </a:r>
          </a:p>
          <a:p>
            <a:endParaRPr lang="en-US" sz="1000" b="1" dirty="0" smtClean="0"/>
          </a:p>
          <a:p>
            <a:pPr lvl="1"/>
            <a:r>
              <a:rPr lang="en-US" sz="1000" dirty="0" smtClean="0"/>
              <a:t>Your local  SSW distribution may not contain all the instrument-specific software and calibration files.  The server has a complete SSW software and database installation.</a:t>
            </a:r>
          </a:p>
          <a:p>
            <a:pPr lvl="1"/>
            <a:endParaRPr lang="en-US" sz="1000" dirty="0" smtClean="0"/>
          </a:p>
          <a:p>
            <a:r>
              <a:rPr lang="en-US" sz="1000" b="1" dirty="0" smtClean="0"/>
              <a:t>PLOTMAN – an interactive plot manipulation utility in SSW IDL.</a:t>
            </a:r>
          </a:p>
          <a:p>
            <a:endParaRPr lang="en-US" sz="1000" b="1" dirty="0" smtClean="0"/>
          </a:p>
          <a:p>
            <a:pPr lvl="1"/>
            <a:r>
              <a:rPr lang="en-US" sz="1000" dirty="0" smtClean="0"/>
              <a:t>PLOTMAN support many different data types and instruments, and most common plot manipulation options, such as zooming, overlays, and solar rotations.</a:t>
            </a:r>
            <a:endParaRPr lang="en-US" sz="1000" dirty="0"/>
          </a:p>
        </p:txBody>
      </p:sp>
      <p:sp>
        <p:nvSpPr>
          <p:cNvPr id="38" name="TextBox 37"/>
          <p:cNvSpPr txBox="1"/>
          <p:nvPr/>
        </p:nvSpPr>
        <p:spPr>
          <a:xfrm>
            <a:off x="4357686" y="6500834"/>
            <a:ext cx="10070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/>
              <a:t>SPD   June 2009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317</Words>
  <Application>Microsoft Office PowerPoint</Application>
  <PresentationFormat>On-screen Show (4:3)</PresentationFormat>
  <Paragraphs>44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Larissa-Design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László István Etesi</dc:creator>
  <cp:lastModifiedBy>Kim Tolbert</cp:lastModifiedBy>
  <cp:revision>26</cp:revision>
  <dcterms:created xsi:type="dcterms:W3CDTF">2009-06-12T19:13:25Z</dcterms:created>
  <dcterms:modified xsi:type="dcterms:W3CDTF">2009-06-12T21:43:55Z</dcterms:modified>
</cp:coreProperties>
</file>